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4" r:id="rId3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2F2F"/>
    <a:srgbClr val="FFCCCC"/>
    <a:srgbClr val="FF7C8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7" d="100"/>
          <a:sy n="57" d="100"/>
        </p:scale>
        <p:origin x="102" y="10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203676-A523-C992-F7FD-309264F135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C692A05-8C73-0B83-0DF6-0CAE6AC875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25CE152-6BFD-9FE2-791A-8DC23448E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BCC3-B25B-4072-84CD-9CDCE26D0378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C60D821-0C1B-09E6-1BF2-6B12F66A6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229E8BB-BB4E-0B95-C6B5-CF7B1EB1E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85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FCC3F1-97B5-60C0-7E6F-2190D494F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2C8CF49-786D-9D0A-B621-1F51EF6E92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80F6F06-251B-943D-20B7-46DDCD296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BCC3-B25B-4072-84CD-9CDCE26D0378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03AFF60-591D-EA0C-ACCB-038BF736F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B63DC4B-2292-9DF0-CC2E-3C788C4E6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3795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C18B425-DF12-8CEF-22E6-095903D83B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15EA378-656C-3D32-4F63-E9BDE09ED8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653AFE-1A6B-7275-A26C-A1BB70AC3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BCC3-B25B-4072-84CD-9CDCE26D0378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35DF5C0-1354-2A50-7A47-36D6E220E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CA25DEF-7A87-43F4-D7F0-E2F0F9DF5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1756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28950A-4A03-4280-5498-83E8C5DDF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5454670-3795-32F0-3BC3-EDB0FD5299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78F5ED6-63C9-9B25-1C95-B90BE93DA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BCC3-B25B-4072-84CD-9CDCE26D0378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3F13D47-B364-8D79-397C-E195EE72D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F9597D6-F844-5D24-15BA-2439843F6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0200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738DBC0-76FA-2E6E-364D-9C80D05AD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BC4BAEE-DD19-CEDD-DBCB-CC87D37C46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8A60CB7-8525-0BD1-8A3F-C9354A98B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BCC3-B25B-4072-84CD-9CDCE26D0378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FE40485-9BE0-D453-F018-7DF0F7D2B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15DABF0-B498-047D-DE04-44CD75F82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4794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625D2F-94B3-2B87-7D92-2F2D58E90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51B9890-138D-F911-51B0-07B41AB0FB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0AC2622-8D19-310B-DC67-D150B0145B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036AC2C-2AE1-EF5C-973D-4FE7198DF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BCC3-B25B-4072-84CD-9CDCE26D0378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3930A9A-4C87-3767-A22D-ACB04E918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AD1BB99-B03E-6543-C585-239884774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5015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AE3BA0-3379-CC19-D277-0A9C96618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A344978-9608-B2DE-7839-BB7376F7CB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2BC91E9-F3D3-20C9-3FAF-1DF9510862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8A58ADE-052D-4E96-8498-9D47633604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14C05C5-5663-B325-A6D1-EBF4B0D708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9281AA8-9D0E-EF01-3685-74B524255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BCC3-B25B-4072-84CD-9CDCE26D0378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6EE77C7-AB4F-968B-2601-80B038335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28AC5E3-D376-7DC2-F0CB-0814D784E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4350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591B707-34F9-288E-25B3-929289D69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CC93A5D-3BEF-2EDA-BFDF-35B33A92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BCC3-B25B-4072-84CD-9CDCE26D0378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871C7A0-9083-2494-A43E-2BF561866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EE296E1-1DE2-F9AA-9481-69186DDD1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6820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2F6FB7E-F923-0242-3D85-267672E9F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BCC3-B25B-4072-84CD-9CDCE26D0378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1B290E3-F0EA-5571-1966-A375E28DB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581AF25-FC27-8F0D-6B05-75DCA50F4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3934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399265-CCF1-69FB-D511-6F3C8D4164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221F0CA-E1B2-0DFB-C47F-2D4C802E1B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50C6C5F-3BEB-F738-525E-F06B283460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A44127-434C-093C-4B41-53704FD0D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BCC3-B25B-4072-84CD-9CDCE26D0378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023CBD3-8A4A-35AF-6EC5-41A530EA2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92F32D8-1B61-7870-D388-480E05399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9988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380346-7DC1-2C8D-7108-9519FC714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E7F8434-84D3-C14F-C10C-2D9ED56F16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9F08BD8-AF77-910B-EB1E-014D7E7244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9593D6F-B17B-D562-1E4F-190001C4F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BCC3-B25B-4072-84CD-9CDCE26D0378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9A567C1-50F2-C422-C9D1-DB528142B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7DF71CB-61BB-40F7-D624-B17A75B67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938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2A02452-C01D-8468-FCC8-8A4E2B6CB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F6E7D58-91D3-D290-3406-B50D296D0B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7BE6B73-F469-AD84-B5C6-C201BAB47D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ABCC3-B25B-4072-84CD-9CDCE26D0378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87358CF-66B5-8B8E-101C-789FDCC412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7ACE36D-BC1D-AEF8-EFE7-2E95D7AA2D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2163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E43E13-3B65-BB02-3838-02DDC032FC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5C7B38-1E46-060F-C8C2-FEDA97E41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34949"/>
            <a:ext cx="8401050" cy="892175"/>
          </a:xfrm>
        </p:spPr>
        <p:txBody>
          <a:bodyPr>
            <a:normAutofit/>
          </a:bodyPr>
          <a:lstStyle/>
          <a:p>
            <a:r>
              <a:rPr kumimoji="1" lang="ja-JP" altLang="en-US" sz="3200" dirty="0"/>
              <a:t>○○○○株式会社</a:t>
            </a: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2CB00BD7-8D42-06E4-0514-1C503427268A}"/>
              </a:ext>
            </a:extLst>
          </p:cNvPr>
          <p:cNvCxnSpPr>
            <a:cxnSpLocks/>
          </p:cNvCxnSpPr>
          <p:nvPr/>
        </p:nvCxnSpPr>
        <p:spPr>
          <a:xfrm>
            <a:off x="156000" y="1079499"/>
            <a:ext cx="11880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5327C899-C211-AB8F-7C72-06443D79E40E}"/>
              </a:ext>
            </a:extLst>
          </p:cNvPr>
          <p:cNvCxnSpPr>
            <a:cxnSpLocks/>
          </p:cNvCxnSpPr>
          <p:nvPr/>
        </p:nvCxnSpPr>
        <p:spPr>
          <a:xfrm>
            <a:off x="156000" y="5594349"/>
            <a:ext cx="11880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1500811-1608-4B53-E355-E5538A21C2FB}"/>
              </a:ext>
            </a:extLst>
          </p:cNvPr>
          <p:cNvSpPr txBox="1"/>
          <p:nvPr/>
        </p:nvSpPr>
        <p:spPr>
          <a:xfrm>
            <a:off x="276224" y="5618279"/>
            <a:ext cx="11591925" cy="10714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dirty="0"/>
              <a:t>＜お問い合わせ＞　担当者：○○　○○</a:t>
            </a:r>
            <a:endParaRPr kumimoji="1" lang="en-US" altLang="ja-JP" dirty="0"/>
          </a:p>
          <a:p>
            <a:pPr>
              <a:lnSpc>
                <a:spcPct val="120000"/>
              </a:lnSpc>
            </a:pPr>
            <a:r>
              <a:rPr lang="ja-JP" altLang="en-US" dirty="0"/>
              <a:t>　　</a:t>
            </a:r>
            <a:r>
              <a:rPr lang="en-US" altLang="ja-JP" dirty="0"/>
              <a:t>TEL</a:t>
            </a:r>
            <a:r>
              <a:rPr lang="ja-JP" altLang="en-US" dirty="0"/>
              <a:t>：○○○－○○○－○○○○　　　Ｅメール：　　　</a:t>
            </a:r>
            <a:r>
              <a:rPr lang="en-US" altLang="ja-JP" dirty="0"/>
              <a:t>@</a:t>
            </a:r>
          </a:p>
          <a:p>
            <a:pPr>
              <a:lnSpc>
                <a:spcPct val="120000"/>
              </a:lnSpc>
            </a:pPr>
            <a:r>
              <a:rPr kumimoji="1" lang="ja-JP" altLang="en-US" dirty="0"/>
              <a:t>　　ホームページ・ＳＮＳ：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2B98E8F-F450-1483-589D-A2A86F4B2E43}"/>
              </a:ext>
            </a:extLst>
          </p:cNvPr>
          <p:cNvSpPr/>
          <p:nvPr/>
        </p:nvSpPr>
        <p:spPr>
          <a:xfrm>
            <a:off x="9159450" y="234949"/>
            <a:ext cx="2708699" cy="717550"/>
          </a:xfrm>
          <a:prstGeom prst="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/>
              <a:t>３次産業</a:t>
            </a:r>
            <a:endParaRPr kumimoji="1" lang="en-US" altLang="ja-JP" sz="2400" dirty="0"/>
          </a:p>
          <a:p>
            <a:pPr algn="ctr"/>
            <a:r>
              <a:rPr kumimoji="1" lang="ja-JP" altLang="en-US" sz="2400" dirty="0"/>
              <a:t>（流通・小売業）</a:t>
            </a:r>
          </a:p>
        </p:txBody>
      </p: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26838E0D-38AE-B3F0-DFB4-CCC7D3BBF9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004600"/>
              </p:ext>
            </p:extLst>
          </p:nvPr>
        </p:nvGraphicFramePr>
        <p:xfrm>
          <a:off x="276224" y="1132004"/>
          <a:ext cx="5972176" cy="4429847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828801">
                  <a:extLst>
                    <a:ext uri="{9D8B030D-6E8A-4147-A177-3AD203B41FA5}">
                      <a16:colId xmlns:a16="http://schemas.microsoft.com/office/drawing/2014/main" val="1074789107"/>
                    </a:ext>
                  </a:extLst>
                </a:gridCol>
                <a:gridCol w="4143375">
                  <a:extLst>
                    <a:ext uri="{9D8B030D-6E8A-4147-A177-3AD203B41FA5}">
                      <a16:colId xmlns:a16="http://schemas.microsoft.com/office/drawing/2014/main" val="3699278634"/>
                    </a:ext>
                  </a:extLst>
                </a:gridCol>
              </a:tblGrid>
              <a:tr h="450297">
                <a:tc>
                  <a:txBody>
                    <a:bodyPr/>
                    <a:lstStyle/>
                    <a:p>
                      <a:r>
                        <a:rPr kumimoji="1" lang="ja-JP" altLang="en-US" b="0" dirty="0"/>
                        <a:t>所在地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0" dirty="0"/>
                        <a:t>愛媛県○○市○○町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734484"/>
                  </a:ext>
                </a:extLst>
              </a:tr>
              <a:tr h="1476000">
                <a:tc>
                  <a:txBody>
                    <a:bodyPr/>
                    <a:lstStyle/>
                    <a:p>
                      <a:r>
                        <a:rPr kumimoji="1" lang="ja-JP" altLang="en-US" b="0" dirty="0"/>
                        <a:t>事業内容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b="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04887"/>
                  </a:ext>
                </a:extLst>
              </a:tr>
              <a:tr h="1805150">
                <a:tc>
                  <a:txBody>
                    <a:bodyPr/>
                    <a:lstStyle/>
                    <a:p>
                      <a:r>
                        <a:rPr kumimoji="1" lang="ja-JP" altLang="en-US" b="0" dirty="0"/>
                        <a:t>特徴・強み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104790"/>
                  </a:ext>
                </a:extLst>
              </a:tr>
              <a:tr h="698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0" dirty="0"/>
                        <a:t>今後の展望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8021430"/>
                  </a:ext>
                </a:extLst>
              </a:tr>
            </a:tbl>
          </a:graphicData>
        </a:graphic>
      </p:graphicFrame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39C74AB-0D18-00AE-C813-58E0EBE11CDD}"/>
              </a:ext>
            </a:extLst>
          </p:cNvPr>
          <p:cNvSpPr txBox="1"/>
          <p:nvPr/>
        </p:nvSpPr>
        <p:spPr>
          <a:xfrm>
            <a:off x="6438899" y="1127124"/>
            <a:ext cx="1771651" cy="406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dirty="0"/>
              <a:t>＜写真＞</a:t>
            </a:r>
          </a:p>
        </p:txBody>
      </p:sp>
    </p:spTree>
    <p:extLst>
      <p:ext uri="{BB962C8B-B14F-4D97-AF65-F5344CB8AC3E}">
        <p14:creationId xmlns:p14="http://schemas.microsoft.com/office/powerpoint/2010/main" val="1968097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F6A6B1-3750-DEB5-726C-6ECCDA906D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3DEB34-BBD1-89F5-E1C4-1B9A3AD60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34949"/>
            <a:ext cx="8401050" cy="892175"/>
          </a:xfrm>
        </p:spPr>
        <p:txBody>
          <a:bodyPr>
            <a:normAutofit/>
          </a:bodyPr>
          <a:lstStyle/>
          <a:p>
            <a:r>
              <a:rPr kumimoji="1" lang="ja-JP" altLang="en-US" sz="3200" dirty="0"/>
              <a:t>○○○○株式会社</a:t>
            </a: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C9A0B49D-94A5-DEE3-07BB-771768838F4E}"/>
              </a:ext>
            </a:extLst>
          </p:cNvPr>
          <p:cNvCxnSpPr>
            <a:cxnSpLocks/>
          </p:cNvCxnSpPr>
          <p:nvPr/>
        </p:nvCxnSpPr>
        <p:spPr>
          <a:xfrm>
            <a:off x="156000" y="1079499"/>
            <a:ext cx="11880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A2B4D63A-8CCA-3A7E-BB6E-D7C4071D6B05}"/>
              </a:ext>
            </a:extLst>
          </p:cNvPr>
          <p:cNvCxnSpPr>
            <a:cxnSpLocks/>
          </p:cNvCxnSpPr>
          <p:nvPr/>
        </p:nvCxnSpPr>
        <p:spPr>
          <a:xfrm>
            <a:off x="156000" y="5594349"/>
            <a:ext cx="11880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8BB7F6B-B58C-89C2-3E6A-9A5CF8D5952B}"/>
              </a:ext>
            </a:extLst>
          </p:cNvPr>
          <p:cNvSpPr txBox="1"/>
          <p:nvPr/>
        </p:nvSpPr>
        <p:spPr>
          <a:xfrm>
            <a:off x="276224" y="5618279"/>
            <a:ext cx="11591925" cy="10714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dirty="0"/>
              <a:t>＜お問い合わせ＞　担当者：○○　○○</a:t>
            </a:r>
            <a:endParaRPr kumimoji="1" lang="en-US" altLang="ja-JP" dirty="0"/>
          </a:p>
          <a:p>
            <a:pPr>
              <a:lnSpc>
                <a:spcPct val="120000"/>
              </a:lnSpc>
            </a:pPr>
            <a:r>
              <a:rPr lang="ja-JP" altLang="en-US" dirty="0"/>
              <a:t>　　</a:t>
            </a:r>
            <a:r>
              <a:rPr lang="en-US" altLang="ja-JP" dirty="0"/>
              <a:t>TEL</a:t>
            </a:r>
            <a:r>
              <a:rPr lang="ja-JP" altLang="en-US" dirty="0"/>
              <a:t>：○○○－○○○－○○○○　　　Ｅメール：　　　</a:t>
            </a:r>
            <a:r>
              <a:rPr lang="en-US" altLang="ja-JP" dirty="0"/>
              <a:t>@</a:t>
            </a:r>
          </a:p>
          <a:p>
            <a:pPr>
              <a:lnSpc>
                <a:spcPct val="120000"/>
              </a:lnSpc>
            </a:pPr>
            <a:r>
              <a:rPr kumimoji="1" lang="ja-JP" altLang="en-US" dirty="0"/>
              <a:t>　　ホームページ・ＳＮＳ：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9448359-6BE6-5881-8E84-994AE4735C54}"/>
              </a:ext>
            </a:extLst>
          </p:cNvPr>
          <p:cNvSpPr/>
          <p:nvPr/>
        </p:nvSpPr>
        <p:spPr>
          <a:xfrm>
            <a:off x="9159450" y="234949"/>
            <a:ext cx="2708699" cy="717550"/>
          </a:xfrm>
          <a:prstGeom prst="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/>
              <a:t>３次産業</a:t>
            </a:r>
            <a:endParaRPr kumimoji="1" lang="en-US" altLang="ja-JP" sz="2400" dirty="0"/>
          </a:p>
          <a:p>
            <a:pPr algn="ctr"/>
            <a:r>
              <a:rPr kumimoji="1" lang="ja-JP" altLang="en-US" sz="2400" dirty="0"/>
              <a:t>（流通・小売業）</a:t>
            </a:r>
          </a:p>
        </p:txBody>
      </p: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801F5D45-A9A6-CF61-E5AF-4C368475BB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517910"/>
              </p:ext>
            </p:extLst>
          </p:nvPr>
        </p:nvGraphicFramePr>
        <p:xfrm>
          <a:off x="276224" y="1132004"/>
          <a:ext cx="5972176" cy="4429847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828801">
                  <a:extLst>
                    <a:ext uri="{9D8B030D-6E8A-4147-A177-3AD203B41FA5}">
                      <a16:colId xmlns:a16="http://schemas.microsoft.com/office/drawing/2014/main" val="1074789107"/>
                    </a:ext>
                  </a:extLst>
                </a:gridCol>
                <a:gridCol w="4143375">
                  <a:extLst>
                    <a:ext uri="{9D8B030D-6E8A-4147-A177-3AD203B41FA5}">
                      <a16:colId xmlns:a16="http://schemas.microsoft.com/office/drawing/2014/main" val="3699278634"/>
                    </a:ext>
                  </a:extLst>
                </a:gridCol>
              </a:tblGrid>
              <a:tr h="450297">
                <a:tc>
                  <a:txBody>
                    <a:bodyPr/>
                    <a:lstStyle/>
                    <a:p>
                      <a:r>
                        <a:rPr kumimoji="1" lang="ja-JP" altLang="en-US" b="0" dirty="0"/>
                        <a:t>所在地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0" dirty="0"/>
                        <a:t>愛媛県</a:t>
                      </a:r>
                      <a:r>
                        <a:rPr kumimoji="1" lang="ja-JP" altLang="en-US" b="0"/>
                        <a:t>○○市○○町</a:t>
                      </a:r>
                      <a:endParaRPr kumimoji="1" lang="ja-JP" altLang="en-US" b="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734484"/>
                  </a:ext>
                </a:extLst>
              </a:tr>
              <a:tr h="1476000">
                <a:tc>
                  <a:txBody>
                    <a:bodyPr/>
                    <a:lstStyle/>
                    <a:p>
                      <a:r>
                        <a:rPr kumimoji="1" lang="ja-JP" altLang="en-US" b="0" dirty="0"/>
                        <a:t>事業内容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b="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04887"/>
                  </a:ext>
                </a:extLst>
              </a:tr>
              <a:tr h="1805150">
                <a:tc>
                  <a:txBody>
                    <a:bodyPr/>
                    <a:lstStyle/>
                    <a:p>
                      <a:r>
                        <a:rPr kumimoji="1" lang="ja-JP" altLang="en-US" b="0" dirty="0"/>
                        <a:t>特徴・強み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104790"/>
                  </a:ext>
                </a:extLst>
              </a:tr>
              <a:tr h="698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0" dirty="0"/>
                        <a:t>今後の展望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8021430"/>
                  </a:ext>
                </a:extLst>
              </a:tr>
            </a:tbl>
          </a:graphicData>
        </a:graphic>
      </p:graphicFrame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73BE516-1E72-9EB3-01BC-8DE08FFB9B31}"/>
              </a:ext>
            </a:extLst>
          </p:cNvPr>
          <p:cNvSpPr txBox="1"/>
          <p:nvPr/>
        </p:nvSpPr>
        <p:spPr>
          <a:xfrm>
            <a:off x="6438899" y="1127124"/>
            <a:ext cx="1771651" cy="406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dirty="0"/>
              <a:t>＜写真＞</a:t>
            </a: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B1E1ADC9-75E3-A430-897B-A8563ACD4E95}"/>
              </a:ext>
            </a:extLst>
          </p:cNvPr>
          <p:cNvSpPr/>
          <p:nvPr/>
        </p:nvSpPr>
        <p:spPr>
          <a:xfrm>
            <a:off x="5424487" y="234949"/>
            <a:ext cx="1647825" cy="71754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/>
              <a:t>記入例</a:t>
            </a:r>
          </a:p>
        </p:txBody>
      </p:sp>
      <p:sp>
        <p:nvSpPr>
          <p:cNvPr id="4" name="吹き出し: 円形 3">
            <a:extLst>
              <a:ext uri="{FF2B5EF4-FFF2-40B4-BE49-F238E27FC236}">
                <a16:creationId xmlns:a16="http://schemas.microsoft.com/office/drawing/2014/main" id="{E0E2955E-A926-A0BF-ECBF-47B4C9DE83B0}"/>
              </a:ext>
            </a:extLst>
          </p:cNvPr>
          <p:cNvSpPr/>
          <p:nvPr/>
        </p:nvSpPr>
        <p:spPr>
          <a:xfrm>
            <a:off x="4362450" y="2244608"/>
            <a:ext cx="1885951" cy="691412"/>
          </a:xfrm>
          <a:prstGeom prst="wedgeEllipseCallout">
            <a:avLst>
              <a:gd name="adj1" fmla="val -61511"/>
              <a:gd name="adj2" fmla="val -26526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100" dirty="0">
                <a:solidFill>
                  <a:srgbClr val="FF0000"/>
                </a:solidFill>
              </a:rPr>
              <a:t>事業内容を具体的に</a:t>
            </a:r>
            <a:endParaRPr kumimoji="1" lang="en-US" altLang="ja-JP" sz="1100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1100" dirty="0">
                <a:solidFill>
                  <a:srgbClr val="FF0000"/>
                </a:solidFill>
              </a:rPr>
              <a:t>記載してください</a:t>
            </a:r>
          </a:p>
        </p:txBody>
      </p:sp>
      <p:sp>
        <p:nvSpPr>
          <p:cNvPr id="11" name="吹き出し: 円形 10">
            <a:extLst>
              <a:ext uri="{FF2B5EF4-FFF2-40B4-BE49-F238E27FC236}">
                <a16:creationId xmlns:a16="http://schemas.microsoft.com/office/drawing/2014/main" id="{1C85BEF8-5218-93EA-3D0C-53772C54625A}"/>
              </a:ext>
            </a:extLst>
          </p:cNvPr>
          <p:cNvSpPr/>
          <p:nvPr/>
        </p:nvSpPr>
        <p:spPr>
          <a:xfrm>
            <a:off x="4114800" y="3610825"/>
            <a:ext cx="2133601" cy="866040"/>
          </a:xfrm>
          <a:prstGeom prst="wedgeEllipseCallout">
            <a:avLst>
              <a:gd name="adj1" fmla="val -61511"/>
              <a:gd name="adj2" fmla="val -26526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100" dirty="0">
                <a:solidFill>
                  <a:srgbClr val="FF0000"/>
                </a:solidFill>
              </a:rPr>
              <a:t>会社や事業について</a:t>
            </a:r>
            <a:endParaRPr kumimoji="1" lang="en-US" altLang="ja-JP" sz="1100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1100" dirty="0">
                <a:solidFill>
                  <a:srgbClr val="FF0000"/>
                </a:solidFill>
              </a:rPr>
              <a:t>同業他社との違いなど</a:t>
            </a:r>
            <a:endParaRPr kumimoji="1" lang="en-US" altLang="ja-JP" sz="1100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1100" dirty="0">
                <a:solidFill>
                  <a:srgbClr val="FF0000"/>
                </a:solidFill>
              </a:rPr>
              <a:t>を記載してください</a:t>
            </a:r>
          </a:p>
        </p:txBody>
      </p:sp>
      <p:sp>
        <p:nvSpPr>
          <p:cNvPr id="12" name="吹き出し: 円形 11">
            <a:extLst>
              <a:ext uri="{FF2B5EF4-FFF2-40B4-BE49-F238E27FC236}">
                <a16:creationId xmlns:a16="http://schemas.microsoft.com/office/drawing/2014/main" id="{B2A60A5F-6567-0252-45EB-4DFDF4DD4FE6}"/>
              </a:ext>
            </a:extLst>
          </p:cNvPr>
          <p:cNvSpPr/>
          <p:nvPr/>
        </p:nvSpPr>
        <p:spPr>
          <a:xfrm>
            <a:off x="3552826" y="4838700"/>
            <a:ext cx="2664620" cy="698496"/>
          </a:xfrm>
          <a:prstGeom prst="wedgeEllipseCallout">
            <a:avLst>
              <a:gd name="adj1" fmla="val -55964"/>
              <a:gd name="adj2" fmla="val -26876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100" dirty="0">
                <a:solidFill>
                  <a:srgbClr val="FF0000"/>
                </a:solidFill>
              </a:rPr>
              <a:t>会社や事業の将来像、目指したい方向性などについて記載してください</a:t>
            </a:r>
            <a:endParaRPr kumimoji="1" lang="ja-JP" altLang="en-US" sz="1100" dirty="0">
              <a:solidFill>
                <a:srgbClr val="FF0000"/>
              </a:solidFill>
            </a:endParaRPr>
          </a:p>
        </p:txBody>
      </p:sp>
      <p:sp>
        <p:nvSpPr>
          <p:cNvPr id="13" name="吹き出し: 円形 12">
            <a:extLst>
              <a:ext uri="{FF2B5EF4-FFF2-40B4-BE49-F238E27FC236}">
                <a16:creationId xmlns:a16="http://schemas.microsoft.com/office/drawing/2014/main" id="{9435A988-506D-956A-F232-EFB2F8BC7DDA}"/>
              </a:ext>
            </a:extLst>
          </p:cNvPr>
          <p:cNvSpPr/>
          <p:nvPr/>
        </p:nvSpPr>
        <p:spPr>
          <a:xfrm>
            <a:off x="9277350" y="1533773"/>
            <a:ext cx="2590799" cy="1018927"/>
          </a:xfrm>
          <a:prstGeom prst="wedgeEllipseCallout">
            <a:avLst>
              <a:gd name="adj1" fmla="val -61511"/>
              <a:gd name="adj2" fmla="val -26526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100" dirty="0">
                <a:solidFill>
                  <a:srgbClr val="FF0000"/>
                </a:solidFill>
              </a:rPr>
              <a:t>（小売）店舗等の写真、</a:t>
            </a:r>
            <a:endParaRPr lang="en-US" altLang="ja-JP" sz="1100" dirty="0">
              <a:solidFill>
                <a:srgbClr val="FF0000"/>
              </a:solidFill>
            </a:endParaRPr>
          </a:p>
          <a:p>
            <a:pPr algn="ctr"/>
            <a:r>
              <a:rPr lang="ja-JP" altLang="en-US" sz="1100" dirty="0">
                <a:solidFill>
                  <a:srgbClr val="FF0000"/>
                </a:solidFill>
              </a:rPr>
              <a:t>（流通）会社の建物等</a:t>
            </a:r>
            <a:r>
              <a:rPr kumimoji="1" lang="ja-JP" altLang="en-US" sz="1100" dirty="0">
                <a:solidFill>
                  <a:srgbClr val="FF0000"/>
                </a:solidFill>
              </a:rPr>
              <a:t>の写真を貼り付けてください</a:t>
            </a:r>
          </a:p>
        </p:txBody>
      </p:sp>
      <p:sp>
        <p:nvSpPr>
          <p:cNvPr id="14" name="吹き出し: 円形 13">
            <a:extLst>
              <a:ext uri="{FF2B5EF4-FFF2-40B4-BE49-F238E27FC236}">
                <a16:creationId xmlns:a16="http://schemas.microsoft.com/office/drawing/2014/main" id="{2BB36F6E-ED95-1E11-5F17-3FD1B746C600}"/>
              </a:ext>
            </a:extLst>
          </p:cNvPr>
          <p:cNvSpPr/>
          <p:nvPr/>
        </p:nvSpPr>
        <p:spPr>
          <a:xfrm>
            <a:off x="9067800" y="5757011"/>
            <a:ext cx="2719388" cy="866040"/>
          </a:xfrm>
          <a:prstGeom prst="wedgeEllipseCallout">
            <a:avLst>
              <a:gd name="adj1" fmla="val -61511"/>
              <a:gd name="adj2" fmla="val -26526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100" dirty="0">
                <a:solidFill>
                  <a:srgbClr val="FF0000"/>
                </a:solidFill>
              </a:rPr>
              <a:t>担当者名、電話番号、</a:t>
            </a:r>
            <a:endParaRPr kumimoji="1" lang="en-US" altLang="ja-JP" sz="1100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1100" dirty="0">
                <a:solidFill>
                  <a:srgbClr val="FF0000"/>
                </a:solidFill>
              </a:rPr>
              <a:t>メールアドレス、</a:t>
            </a:r>
            <a:endParaRPr kumimoji="1" lang="en-US" altLang="ja-JP" sz="1100" dirty="0">
              <a:solidFill>
                <a:srgbClr val="FF0000"/>
              </a:solidFill>
            </a:endParaRPr>
          </a:p>
          <a:p>
            <a:pPr algn="ctr"/>
            <a:r>
              <a:rPr lang="ja-JP" altLang="en-US" sz="1100" dirty="0">
                <a:solidFill>
                  <a:srgbClr val="FF0000"/>
                </a:solidFill>
              </a:rPr>
              <a:t>ホームページや</a:t>
            </a:r>
            <a:r>
              <a:rPr lang="en-US" altLang="ja-JP" sz="1100" dirty="0">
                <a:solidFill>
                  <a:srgbClr val="FF0000"/>
                </a:solidFill>
              </a:rPr>
              <a:t>SNS</a:t>
            </a:r>
            <a:r>
              <a:rPr lang="ja-JP" altLang="en-US" sz="1100" dirty="0">
                <a:solidFill>
                  <a:srgbClr val="FF0000"/>
                </a:solidFill>
              </a:rPr>
              <a:t>があればそちら</a:t>
            </a:r>
            <a:r>
              <a:rPr kumimoji="1" lang="ja-JP" altLang="en-US" sz="1100" dirty="0">
                <a:solidFill>
                  <a:srgbClr val="FF0000"/>
                </a:solidFill>
              </a:rPr>
              <a:t>を記載してください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9612407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188</Words>
  <Application>Microsoft Office PowerPoint</Application>
  <PresentationFormat>ワイド画面</PresentationFormat>
  <Paragraphs>36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○○○○株式会社</vt:lpstr>
      <vt:lpstr>○○○○株式会社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えひめ産業振興財団</dc:creator>
  <cp:lastModifiedBy>えひめ産業振興財団</cp:lastModifiedBy>
  <cp:revision>9</cp:revision>
  <cp:lastPrinted>2024-10-16T06:09:22Z</cp:lastPrinted>
  <dcterms:created xsi:type="dcterms:W3CDTF">2024-10-16T04:21:05Z</dcterms:created>
  <dcterms:modified xsi:type="dcterms:W3CDTF">2024-11-27T02:47:56Z</dcterms:modified>
</cp:coreProperties>
</file>